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6" autoAdjust="0"/>
    <p:restoredTop sz="94660"/>
  </p:normalViewPr>
  <p:slideViewPr>
    <p:cSldViewPr snapToGrid="0">
      <p:cViewPr varScale="1">
        <p:scale>
          <a:sx n="89" d="100"/>
          <a:sy n="89" d="100"/>
        </p:scale>
        <p:origin x="66" y="5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B2F787-6DF8-4AD3-8200-DAE969248652}" type="datetimeFigureOut">
              <a:rPr lang="en-GB" smtClean="0"/>
              <a:t>18/01/2019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AC3C4D-AD33-4114-A630-AE051403FE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3381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smtClean="0"/>
              <a:t>We wanted to talk about policy in the much grander scheme of things – it is easy to think about DP policy in isolation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61368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03236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0964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36736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38457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smtClean="0"/>
              <a:t>Policies may represent your current state, or they might be aspirational. Choosing your policy will depend on what strategically going to move DP forward for your organisation. </a:t>
            </a:r>
          </a:p>
          <a:p>
            <a:endParaRPr lang="en-GB" baseline="0" dirty="0" smtClean="0"/>
          </a:p>
          <a:p>
            <a:r>
              <a:rPr lang="en-GB" baseline="0" dirty="0" smtClean="0"/>
              <a:t>We will talk more about how to figure out how to pitch your policy in part 3 of the session on doing gap analysis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07927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aseline="0" dirty="0" smtClean="0"/>
          </a:p>
          <a:p>
            <a:endParaRPr lang="en-GB" baseline="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15577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List of places to look</a:t>
            </a:r>
            <a:r>
              <a:rPr lang="en-GB" baseline="0" dirty="0" smtClean="0"/>
              <a:t> for good guidance which is not DP specific. Fields which are very compliance focused are good starting points. </a:t>
            </a:r>
          </a:p>
          <a:p>
            <a:endParaRPr lang="en-GB" dirty="0" smtClean="0"/>
          </a:p>
          <a:p>
            <a:r>
              <a:rPr lang="en-GB" baseline="0" dirty="0" smtClean="0"/>
              <a:t>Examples of a few resources we have used. </a:t>
            </a:r>
          </a:p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88178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Across</a:t>
            </a:r>
            <a:r>
              <a:rPr lang="en-GB" baseline="0" dirty="0" smtClean="0"/>
              <a:t> all these resources, there’s common themes on best practice for policy writing and governance. </a:t>
            </a:r>
          </a:p>
          <a:p>
            <a:endParaRPr lang="en-GB" baseline="0" dirty="0" smtClean="0"/>
          </a:p>
          <a:p>
            <a:r>
              <a:rPr lang="en-GB" baseline="0" dirty="0" smtClean="0"/>
              <a:t>Standardisation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75733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46797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93516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78815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smtClean="0"/>
              <a:t>Will look at example in next section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316007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Instructions</a:t>
            </a:r>
            <a:r>
              <a:rPr lang="en-GB" baseline="0" dirty="0" smtClean="0"/>
              <a:t> for how to start writing new policy in a centralised area, such as a SharePoint or staff intranet. Staff asked to consult this before starting new policy. </a:t>
            </a:r>
          </a:p>
          <a:p>
            <a:endParaRPr lang="en-GB" baseline="0" dirty="0" smtClean="0"/>
          </a:p>
          <a:p>
            <a:r>
              <a:rPr lang="en-GB" baseline="0" dirty="0" smtClean="0"/>
              <a:t>Specify how to use templates, how to do policy consultation with staff and how to ratify policies. It would also specify how you publish and communicate policies in the organisation. </a:t>
            </a:r>
          </a:p>
          <a:p>
            <a:endParaRPr lang="en-GB" baseline="0" dirty="0" smtClean="0"/>
          </a:p>
          <a:p>
            <a:r>
              <a:rPr lang="en-GB" baseline="0" dirty="0" smtClean="0"/>
              <a:t>Again, going to cover all of this in the governance section.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17820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smtClean="0"/>
              <a:t>Policies must relate and speak to each other. When policy is written in isolation, it’s easy to end up with conflicting statements. </a:t>
            </a:r>
          </a:p>
          <a:p>
            <a:endParaRPr lang="en-GB" baseline="0" dirty="0" smtClean="0"/>
          </a:p>
          <a:p>
            <a:r>
              <a:rPr lang="en-GB" baseline="0" dirty="0" smtClean="0"/>
              <a:t>Bodleian has a lot of these because departments write their own policies and do not have time to review what others have said. </a:t>
            </a:r>
          </a:p>
          <a:p>
            <a:endParaRPr lang="en-GB" baseline="0" dirty="0" smtClean="0"/>
          </a:p>
          <a:p>
            <a:r>
              <a:rPr lang="en-GB" baseline="0" dirty="0" smtClean="0"/>
              <a:t>Best practice is to have policy review committees who have oversight over policies and can highlight overlap or gaps. </a:t>
            </a:r>
          </a:p>
          <a:p>
            <a:endParaRPr lang="en-GB" baseline="0" dirty="0" smtClean="0"/>
          </a:p>
          <a:p>
            <a:r>
              <a:rPr lang="en-GB" baseline="0" dirty="0" smtClean="0"/>
              <a:t>Heavily compliant organizations, such as government, often even have policy writing staff who help with this. </a:t>
            </a:r>
          </a:p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8438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121306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smtClean="0"/>
              <a:t>Central location for policies where staff can find them. Laid out so that it is easy to find them.   </a:t>
            </a:r>
          </a:p>
          <a:p>
            <a:endParaRPr lang="en-GB" baseline="0" dirty="0" smtClean="0"/>
          </a:p>
          <a:p>
            <a:r>
              <a:rPr lang="en-GB" baseline="0" dirty="0" smtClean="0"/>
              <a:t>This should be part of your procedures. </a:t>
            </a:r>
          </a:p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428417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smtClean="0"/>
              <a:t>Example of what this could look like  that we really liked  and would like to model ourselves on – State Library of New South Wales </a:t>
            </a:r>
          </a:p>
          <a:p>
            <a:endParaRPr lang="en-GB" baseline="0" dirty="0" smtClean="0"/>
          </a:p>
          <a:p>
            <a:pPr marL="171450" indent="-171450">
              <a:buFont typeface="Arial" charset="0"/>
              <a:buChar char="•"/>
            </a:pPr>
            <a:r>
              <a:rPr lang="en-GB" baseline="0" dirty="0" smtClean="0"/>
              <a:t>Would suggest also adding a year to the table (to know when it was last published)</a:t>
            </a:r>
          </a:p>
          <a:p>
            <a:pPr marL="171450" indent="-171450">
              <a:buFont typeface="Arial" charset="0"/>
              <a:buChar char="•"/>
            </a:pPr>
            <a:endParaRPr lang="en-GB" baseline="0" dirty="0" smtClean="0"/>
          </a:p>
          <a:p>
            <a:pPr marL="171450" indent="-171450">
              <a:buFont typeface="Arial" charset="0"/>
              <a:buChar char="•"/>
            </a:pPr>
            <a:r>
              <a:rPr lang="en-GB" baseline="0" dirty="0" smtClean="0"/>
              <a:t>Ideally a review date too</a:t>
            </a:r>
            <a:r>
              <a:rPr lang="is-IS" baseline="0" dirty="0" smtClean="0"/>
              <a:t> (or the year it is planned for rewview)</a:t>
            </a:r>
            <a:endParaRPr lang="en-GB" baseline="0" dirty="0" smtClean="0"/>
          </a:p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270047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44690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In order to write effective digital preservation policy,</a:t>
            </a:r>
            <a:r>
              <a:rPr lang="en-GB" baseline="0" dirty="0" smtClean="0"/>
              <a:t> it’s really important to understand how policy fits within your organisation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Policy (including DP policy) is not effective on its own without being part of a much wider echo system of governance structures and other types of documentation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A common conception about policy we’ve come across when working in this role is that it is something which you write on a piece of paper and file away. People then become disillusioned with policy development, because it doesn't “work”.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I like to think of policy more as an ongoing practice, where the piece of paper which the policy is written on is only one aspect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55012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u="none" dirty="0" smtClean="0"/>
              <a:t>Policies are the backbone</a:t>
            </a:r>
            <a:r>
              <a:rPr lang="en-GB" u="none" baseline="0" dirty="0" smtClean="0"/>
              <a:t> of many types of documentation. </a:t>
            </a:r>
          </a:p>
          <a:p>
            <a:endParaRPr lang="en-GB" u="none" baseline="0" dirty="0" smtClean="0"/>
          </a:p>
          <a:p>
            <a:r>
              <a:rPr lang="en-GB" u="none" baseline="0" dirty="0" smtClean="0"/>
              <a:t>Because policies are generally high level principles, they can form the starting point for eventually creating more documentation which help implement and drive forward those principles. </a:t>
            </a:r>
            <a:endParaRPr lang="en-GB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21888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u="none" dirty="0" smtClean="0"/>
              <a:t>Further, effective</a:t>
            </a:r>
            <a:r>
              <a:rPr lang="en-GB" u="none" baseline="0" dirty="0" smtClean="0"/>
              <a:t> p</a:t>
            </a:r>
            <a:r>
              <a:rPr lang="en-GB" u="none" dirty="0" smtClean="0"/>
              <a:t>olicies</a:t>
            </a:r>
            <a:r>
              <a:rPr lang="en-GB" u="none" baseline="0" dirty="0" smtClean="0"/>
              <a:t> should also speak to and reference each other. </a:t>
            </a:r>
          </a:p>
          <a:p>
            <a:endParaRPr lang="en-GB" u="none" baseline="0" dirty="0" smtClean="0"/>
          </a:p>
          <a:p>
            <a:r>
              <a:rPr lang="en-GB" u="none" baseline="0" dirty="0" smtClean="0"/>
              <a:t>Through policy development we are trying to build this ecosystem. </a:t>
            </a:r>
            <a:endParaRPr lang="en-GB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7971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u="none" dirty="0" smtClean="0"/>
              <a:t>Also</a:t>
            </a:r>
            <a:r>
              <a:rPr lang="en-GB" u="none" baseline="0" dirty="0" smtClean="0"/>
              <a:t> need people behind the policies – make sure that there is always a senior member of staff owning and championing the policy. </a:t>
            </a:r>
            <a:endParaRPr lang="en-GB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79030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Also</a:t>
            </a:r>
            <a:r>
              <a:rPr lang="en-GB" baseline="0" dirty="0" smtClean="0"/>
              <a:t> – policy writing takes time, and once the policy is in place the advocacy and communication around the policy continues. </a:t>
            </a:r>
          </a:p>
          <a:p>
            <a:endParaRPr lang="en-GB" baseline="0" dirty="0" smtClean="0"/>
          </a:p>
          <a:p>
            <a:r>
              <a:rPr lang="en-GB" baseline="0" dirty="0" smtClean="0"/>
              <a:t>The policy is also not the end but the starting point for your other policy and planning activities. </a:t>
            </a:r>
          </a:p>
          <a:p>
            <a:endParaRPr lang="en-GB" baseline="0" dirty="0" smtClean="0"/>
          </a:p>
          <a:p>
            <a:r>
              <a:rPr lang="en-GB" baseline="0" dirty="0" smtClean="0"/>
              <a:t>So today we will cover the policy writing bit, but also all those other advocacy and planning bits which should happen around it even after the policy document is finalised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19434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  <a:p>
            <a:endParaRPr lang="en-GB" baseline="0" dirty="0" smtClean="0"/>
          </a:p>
          <a:p>
            <a:r>
              <a:rPr lang="en-GB" baseline="0" dirty="0" smtClean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85900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4481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970B4-6677-4641-AF81-22730AF22F9D}" type="datetimeFigureOut">
              <a:rPr lang="en-GB" smtClean="0"/>
              <a:t>18/01/2019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B7E15-CE32-4F7D-B2D8-92EFBAD031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8129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970B4-6677-4641-AF81-22730AF22F9D}" type="datetimeFigureOut">
              <a:rPr lang="en-GB" smtClean="0"/>
              <a:t>18/01/2019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B7E15-CE32-4F7D-B2D8-92EFBAD031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8052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970B4-6677-4641-AF81-22730AF22F9D}" type="datetimeFigureOut">
              <a:rPr lang="en-GB" smtClean="0"/>
              <a:t>18/01/2019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B7E15-CE32-4F7D-B2D8-92EFBAD031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1150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970B4-6677-4641-AF81-22730AF22F9D}" type="datetimeFigureOut">
              <a:rPr lang="en-GB" smtClean="0"/>
              <a:t>18/01/2019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B7E15-CE32-4F7D-B2D8-92EFBAD031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8268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970B4-6677-4641-AF81-22730AF22F9D}" type="datetimeFigureOut">
              <a:rPr lang="en-GB" smtClean="0"/>
              <a:t>18/01/2019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B7E15-CE32-4F7D-B2D8-92EFBAD031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5900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970B4-6677-4641-AF81-22730AF22F9D}" type="datetimeFigureOut">
              <a:rPr lang="en-GB" smtClean="0"/>
              <a:t>18/01/2019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B7E15-CE32-4F7D-B2D8-92EFBAD031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4398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970B4-6677-4641-AF81-22730AF22F9D}" type="datetimeFigureOut">
              <a:rPr lang="en-GB" smtClean="0"/>
              <a:t>18/01/2019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B7E15-CE32-4F7D-B2D8-92EFBAD031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0567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970B4-6677-4641-AF81-22730AF22F9D}" type="datetimeFigureOut">
              <a:rPr lang="en-GB" smtClean="0"/>
              <a:t>18/01/2019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B7E15-CE32-4F7D-B2D8-92EFBAD031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0869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970B4-6677-4641-AF81-22730AF22F9D}" type="datetimeFigureOut">
              <a:rPr lang="en-GB" smtClean="0"/>
              <a:t>18/01/2019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B7E15-CE32-4F7D-B2D8-92EFBAD031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9025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970B4-6677-4641-AF81-22730AF22F9D}" type="datetimeFigureOut">
              <a:rPr lang="en-GB" smtClean="0"/>
              <a:t>18/01/2019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B7E15-CE32-4F7D-B2D8-92EFBAD031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28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970B4-6677-4641-AF81-22730AF22F9D}" type="datetimeFigureOut">
              <a:rPr lang="en-GB" smtClean="0"/>
              <a:t>18/01/2019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B7E15-CE32-4F7D-B2D8-92EFBAD031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7484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B970B4-6677-4641-AF81-22730AF22F9D}" type="datetimeFigureOut">
              <a:rPr lang="en-GB" smtClean="0"/>
              <a:t>18/01/2019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0B7E15-CE32-4F7D-B2D8-92EFBAD031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5297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olicymedial.com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navexglobal.com/blog/" TargetMode="External"/><Relationship Id="rId4" Type="http://schemas.openxmlformats.org/officeDocument/2006/relationships/hyperlink" Target="https://quality.eqms.co.uk/blog/policy-management-best-practices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3.jpeg"/><Relationship Id="rId7" Type="http://schemas.openxmlformats.org/officeDocument/2006/relationships/image" Target="../media/image8.jpe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png"/><Relationship Id="rId5" Type="http://schemas.openxmlformats.org/officeDocument/2006/relationships/image" Target="../media/image6.jpeg"/><Relationship Id="rId10" Type="http://schemas.openxmlformats.org/officeDocument/2006/relationships/image" Target="../media/image11.png"/><Relationship Id="rId4" Type="http://schemas.openxmlformats.org/officeDocument/2006/relationships/image" Target="../media/image5.jpe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10102"/>
            <a:ext cx="121920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GB" sz="5400" b="1" dirty="0" smtClean="0"/>
              <a:t>Part 1</a:t>
            </a:r>
            <a:br>
              <a:rPr lang="en-GB" sz="5400" b="1" dirty="0" smtClean="0"/>
            </a:br>
            <a:r>
              <a:rPr lang="en-GB" sz="5400" dirty="0" smtClean="0"/>
              <a:t>Introduction to the policy landscape</a:t>
            </a:r>
            <a:endParaRPr lang="en-GB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152" y="3903112"/>
            <a:ext cx="2229696" cy="27640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911644" y="6540240"/>
            <a:ext cx="215617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/>
              <a:t>CC BY 2.5 Denmark, Digital </a:t>
            </a:r>
            <a:r>
              <a:rPr lang="en-GB" sz="1050" dirty="0" err="1" smtClean="0"/>
              <a:t>Bevaring</a:t>
            </a:r>
            <a:r>
              <a:rPr lang="en-GB" sz="1050" dirty="0" smtClean="0"/>
              <a:t> 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3206770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i="1" dirty="0" smtClean="0"/>
              <a:t>Document types </a:t>
            </a:r>
            <a:endParaRPr lang="en-GB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3600" dirty="0" smtClean="0"/>
          </a:p>
          <a:p>
            <a:r>
              <a:rPr lang="en-GB" sz="3600" dirty="0" smtClean="0">
                <a:solidFill>
                  <a:schemeClr val="bg2"/>
                </a:solidFill>
              </a:rPr>
              <a:t>Policy </a:t>
            </a:r>
          </a:p>
          <a:p>
            <a:r>
              <a:rPr lang="en-GB" sz="3600" i="1" dirty="0" smtClean="0"/>
              <a:t>Strategy</a:t>
            </a:r>
            <a:r>
              <a:rPr lang="en-GB" sz="3600" dirty="0" smtClean="0"/>
              <a:t> </a:t>
            </a:r>
          </a:p>
          <a:p>
            <a:r>
              <a:rPr lang="en-GB" sz="3600" dirty="0" smtClean="0">
                <a:solidFill>
                  <a:schemeClr val="bg2"/>
                </a:solidFill>
              </a:rPr>
              <a:t>Guidelines </a:t>
            </a:r>
          </a:p>
          <a:p>
            <a:r>
              <a:rPr lang="en-GB" sz="3600" dirty="0" smtClean="0">
                <a:solidFill>
                  <a:schemeClr val="bg2"/>
                </a:solidFill>
              </a:rPr>
              <a:t>Procedures</a:t>
            </a:r>
          </a:p>
          <a:p>
            <a:r>
              <a:rPr lang="en-GB" sz="3600" dirty="0" smtClean="0">
                <a:solidFill>
                  <a:schemeClr val="bg2"/>
                </a:solidFill>
              </a:rPr>
              <a:t>Standards</a:t>
            </a:r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Rectangular Callout 3"/>
          <p:cNvSpPr/>
          <p:nvPr/>
        </p:nvSpPr>
        <p:spPr>
          <a:xfrm rot="5400000">
            <a:off x="6159148" y="1460724"/>
            <a:ext cx="4641234" cy="5832133"/>
          </a:xfrm>
          <a:prstGeom prst="wedgeRectCallout">
            <a:avLst>
              <a:gd name="adj1" fmla="val -18364"/>
              <a:gd name="adj2" fmla="val 100156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745193" y="2191110"/>
            <a:ext cx="5469147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What should a strategy do? </a:t>
            </a:r>
          </a:p>
          <a:p>
            <a:endParaRPr lang="en-GB" sz="28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Often time specific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A plan for reaching goals and objectives of organisation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Strategies are oriented towards actions (whereas polices are about decision making)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123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i="1" dirty="0" smtClean="0"/>
              <a:t>Document types </a:t>
            </a:r>
            <a:endParaRPr lang="en-GB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3600" dirty="0" smtClean="0"/>
          </a:p>
          <a:p>
            <a:r>
              <a:rPr lang="en-GB" sz="3600" dirty="0" smtClean="0">
                <a:solidFill>
                  <a:schemeClr val="bg2"/>
                </a:solidFill>
              </a:rPr>
              <a:t>Policy </a:t>
            </a:r>
          </a:p>
          <a:p>
            <a:r>
              <a:rPr lang="en-GB" sz="3600" dirty="0" smtClean="0">
                <a:solidFill>
                  <a:schemeClr val="bg2"/>
                </a:solidFill>
              </a:rPr>
              <a:t>Strategy </a:t>
            </a:r>
          </a:p>
          <a:p>
            <a:r>
              <a:rPr lang="en-GB" sz="3600" i="1" dirty="0" smtClean="0"/>
              <a:t>Guidelines </a:t>
            </a:r>
          </a:p>
          <a:p>
            <a:r>
              <a:rPr lang="en-GB" sz="3600" i="1" dirty="0" smtClean="0"/>
              <a:t>Procedures</a:t>
            </a:r>
          </a:p>
          <a:p>
            <a:r>
              <a:rPr lang="en-GB" sz="3600" dirty="0" smtClean="0">
                <a:solidFill>
                  <a:schemeClr val="bg2"/>
                </a:solidFill>
              </a:rPr>
              <a:t>Standards</a:t>
            </a:r>
            <a:endParaRPr lang="en-GB" sz="3600" i="1" dirty="0" smtClean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Rectangular Callout 3"/>
          <p:cNvSpPr/>
          <p:nvPr/>
        </p:nvSpPr>
        <p:spPr>
          <a:xfrm rot="5400000">
            <a:off x="6289068" y="834838"/>
            <a:ext cx="5445996" cy="5832133"/>
          </a:xfrm>
          <a:prstGeom prst="wedgeRectCallout">
            <a:avLst>
              <a:gd name="adj1" fmla="val 9616"/>
              <a:gd name="adj2" fmla="val 9816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458986" y="1690688"/>
            <a:ext cx="5469147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Usually internal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For practitioners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Changes often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Do not have to be system agnostic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Guidelines: </a:t>
            </a:r>
          </a:p>
          <a:p>
            <a:pPr lvl="1"/>
            <a:r>
              <a:rPr lang="en-GB" sz="2800" dirty="0" smtClean="0"/>
              <a:t>“How to do it” </a:t>
            </a:r>
          </a:p>
          <a:p>
            <a:pPr lvl="1"/>
            <a:endParaRPr lang="en-GB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Procedures</a:t>
            </a:r>
          </a:p>
          <a:p>
            <a:pPr lvl="1"/>
            <a:r>
              <a:rPr lang="en-GB" sz="2800" dirty="0" smtClean="0"/>
              <a:t>“Step-by-step instructions”</a:t>
            </a:r>
          </a:p>
          <a:p>
            <a:pPr lvl="1"/>
            <a:endParaRPr lang="en-GB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6717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i="1" dirty="0" smtClean="0"/>
              <a:t>Document types </a:t>
            </a:r>
            <a:endParaRPr lang="en-GB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3600" dirty="0" smtClean="0"/>
          </a:p>
          <a:p>
            <a:r>
              <a:rPr lang="en-GB" sz="3600" dirty="0" smtClean="0">
                <a:solidFill>
                  <a:schemeClr val="bg2"/>
                </a:solidFill>
              </a:rPr>
              <a:t>Policy </a:t>
            </a:r>
          </a:p>
          <a:p>
            <a:r>
              <a:rPr lang="en-GB" sz="3600" dirty="0" smtClean="0">
                <a:solidFill>
                  <a:schemeClr val="bg2"/>
                </a:solidFill>
              </a:rPr>
              <a:t>Strategy </a:t>
            </a:r>
          </a:p>
          <a:p>
            <a:r>
              <a:rPr lang="en-GB" sz="3600" dirty="0">
                <a:solidFill>
                  <a:schemeClr val="bg2"/>
                </a:solidFill>
              </a:rPr>
              <a:t>Guidelines </a:t>
            </a:r>
          </a:p>
          <a:p>
            <a:r>
              <a:rPr lang="en-GB" sz="3600" dirty="0">
                <a:solidFill>
                  <a:schemeClr val="bg2"/>
                </a:solidFill>
              </a:rPr>
              <a:t>Procedures</a:t>
            </a:r>
          </a:p>
          <a:p>
            <a:r>
              <a:rPr lang="en-GB" sz="3600" i="1" dirty="0" smtClean="0"/>
              <a:t>Standards</a:t>
            </a:r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Rectangular Callout 3"/>
          <p:cNvSpPr/>
          <p:nvPr/>
        </p:nvSpPr>
        <p:spPr>
          <a:xfrm rot="5400000">
            <a:off x="6289068" y="834838"/>
            <a:ext cx="5445996" cy="5832133"/>
          </a:xfrm>
          <a:prstGeom prst="wedgeRectCallout">
            <a:avLst>
              <a:gd name="adj1" fmla="val 27290"/>
              <a:gd name="adj2" fmla="val 10036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458986" y="1690688"/>
            <a:ext cx="546914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External or internal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For practitioners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Once set, limited amount of change</a:t>
            </a:r>
            <a:endParaRPr lang="en-GB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Example FADGI</a:t>
            </a:r>
          </a:p>
        </p:txBody>
      </p:sp>
    </p:spTree>
    <p:extLst>
      <p:ext uri="{BB962C8B-B14F-4D97-AF65-F5344CB8AC3E}">
        <p14:creationId xmlns:p14="http://schemas.microsoft.com/office/powerpoint/2010/main" val="4037417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i="1" dirty="0" smtClean="0"/>
              <a:t>Document types </a:t>
            </a:r>
            <a:endParaRPr lang="en-GB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3600" dirty="0" smtClean="0"/>
          </a:p>
          <a:p>
            <a:r>
              <a:rPr lang="en-GB" sz="3600" i="1" dirty="0" smtClean="0"/>
              <a:t>Policy </a:t>
            </a:r>
          </a:p>
          <a:p>
            <a:r>
              <a:rPr lang="en-GB" sz="3600" i="1" dirty="0" smtClean="0"/>
              <a:t>Strategy </a:t>
            </a:r>
          </a:p>
          <a:p>
            <a:r>
              <a:rPr lang="en-GB" sz="3600" dirty="0" smtClean="0"/>
              <a:t>Guidelines </a:t>
            </a:r>
          </a:p>
          <a:p>
            <a:r>
              <a:rPr lang="en-GB" sz="3600" dirty="0" smtClean="0"/>
              <a:t>Procedures</a:t>
            </a:r>
          </a:p>
          <a:p>
            <a:r>
              <a:rPr lang="en-GB" sz="3600" dirty="0" smtClean="0"/>
              <a:t>Standards </a:t>
            </a:r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Right Brace 3"/>
          <p:cNvSpPr/>
          <p:nvPr/>
        </p:nvSpPr>
        <p:spPr>
          <a:xfrm>
            <a:off x="2814919" y="2581834"/>
            <a:ext cx="717176" cy="107039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532095" y="2886197"/>
            <a:ext cx="62573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ym typeface="Wingdings" panose="05000000000000000000" pitchFamily="2" charset="2"/>
              </a:rPr>
              <a:t> </a:t>
            </a:r>
            <a:r>
              <a:rPr lang="en-GB" sz="2400" dirty="0" smtClean="0"/>
              <a:t>Implementation </a:t>
            </a:r>
            <a:r>
              <a:rPr lang="en-GB" sz="2400" dirty="0"/>
              <a:t>and communication plans </a:t>
            </a:r>
          </a:p>
        </p:txBody>
      </p:sp>
    </p:spTree>
    <p:extLst>
      <p:ext uri="{BB962C8B-B14F-4D97-AF65-F5344CB8AC3E}">
        <p14:creationId xmlns:p14="http://schemas.microsoft.com/office/powerpoint/2010/main" val="4241377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i="1" dirty="0" smtClean="0"/>
              <a:t>Document types </a:t>
            </a:r>
            <a:endParaRPr lang="en-GB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3200" dirty="0" smtClean="0"/>
              <a:t>Policies can represent…</a:t>
            </a:r>
          </a:p>
          <a:p>
            <a:pPr lvl="1"/>
            <a:r>
              <a:rPr lang="en-GB" sz="2800" dirty="0" smtClean="0"/>
              <a:t>Current state </a:t>
            </a:r>
          </a:p>
          <a:p>
            <a:pPr lvl="1"/>
            <a:r>
              <a:rPr lang="en-GB" sz="2800" dirty="0" smtClean="0"/>
              <a:t>Aspirational </a:t>
            </a:r>
          </a:p>
        </p:txBody>
      </p:sp>
    </p:spTree>
    <p:extLst>
      <p:ext uri="{BB962C8B-B14F-4D97-AF65-F5344CB8AC3E}">
        <p14:creationId xmlns:p14="http://schemas.microsoft.com/office/powerpoint/2010/main" val="135380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Policy best practice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Policy writing as a profession 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Policy </a:t>
            </a:r>
            <a:r>
              <a:rPr lang="en-GB" dirty="0"/>
              <a:t>and Information Management </a:t>
            </a:r>
            <a:r>
              <a:rPr lang="en-GB" dirty="0" smtClean="0"/>
              <a:t>Education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742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Policy best practice from other industries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i="1" dirty="0" smtClean="0"/>
              <a:t>Health care </a:t>
            </a:r>
            <a:r>
              <a:rPr lang="en-GB" dirty="0" smtClean="0"/>
              <a:t>– </a:t>
            </a:r>
            <a:r>
              <a:rPr lang="en-GB" dirty="0" smtClean="0">
                <a:hlinkClick r:id="rId3"/>
              </a:rPr>
              <a:t>https://www.policymedial.com</a:t>
            </a:r>
            <a:r>
              <a:rPr lang="en-GB" dirty="0" smtClean="0"/>
              <a:t>  (video presentations + blog)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i="1" dirty="0" smtClean="0"/>
              <a:t>Business management </a:t>
            </a:r>
            <a:r>
              <a:rPr lang="en-GB" dirty="0" smtClean="0"/>
              <a:t>- </a:t>
            </a:r>
            <a:r>
              <a:rPr lang="en-GB" dirty="0" smtClean="0">
                <a:hlinkClick r:id="rId4"/>
              </a:rPr>
              <a:t>https://quality.eqms.co.uk/blog/policy-management-best-practices</a:t>
            </a:r>
            <a:r>
              <a:rPr lang="en-GB" dirty="0" smtClean="0"/>
              <a:t>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i="1" dirty="0" smtClean="0"/>
              <a:t>Compliance management </a:t>
            </a:r>
            <a:r>
              <a:rPr lang="en-GB" dirty="0" smtClean="0"/>
              <a:t>- </a:t>
            </a:r>
            <a:r>
              <a:rPr lang="en-GB" dirty="0" smtClean="0">
                <a:hlinkClick r:id="rId5"/>
              </a:rPr>
              <a:t>https</a:t>
            </a:r>
            <a:r>
              <a:rPr lang="en-GB" dirty="0">
                <a:hlinkClick r:id="rId5"/>
              </a:rPr>
              <a:t>://www.navexglobal.com/blog</a:t>
            </a:r>
            <a:r>
              <a:rPr lang="en-GB" dirty="0" smtClean="0">
                <a:hlinkClick r:id="rId5"/>
              </a:rPr>
              <a:t>/</a:t>
            </a: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5872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Policy best practice = standardisation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3600" dirty="0" smtClean="0"/>
              <a:t>Standardise….</a:t>
            </a:r>
          </a:p>
          <a:p>
            <a:pPr lvl="1"/>
            <a:r>
              <a:rPr lang="en-GB" sz="3200" dirty="0" smtClean="0"/>
              <a:t>The layout of policy document </a:t>
            </a:r>
          </a:p>
          <a:p>
            <a:pPr lvl="1"/>
            <a:r>
              <a:rPr lang="en-GB" sz="3200" dirty="0" smtClean="0"/>
              <a:t>The process for writing policies</a:t>
            </a:r>
          </a:p>
          <a:p>
            <a:pPr lvl="1"/>
            <a:r>
              <a:rPr lang="en-GB" sz="3200" dirty="0" smtClean="0"/>
              <a:t>The oversight and governance of policies </a:t>
            </a:r>
          </a:p>
          <a:p>
            <a:pPr lvl="1"/>
            <a:r>
              <a:rPr lang="en-GB" sz="3200" dirty="0" smtClean="0"/>
              <a:t>The communication of policies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0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Policy best practice = standardisation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3600" dirty="0" smtClean="0"/>
              <a:t>Standardise….</a:t>
            </a:r>
          </a:p>
          <a:p>
            <a:pPr lvl="1"/>
            <a:r>
              <a:rPr lang="en-GB" sz="3200" dirty="0" smtClean="0"/>
              <a:t>The layout of policy document </a:t>
            </a:r>
          </a:p>
          <a:p>
            <a:pPr lvl="1"/>
            <a:r>
              <a:rPr lang="en-GB" sz="3200" i="1" dirty="0" smtClean="0">
                <a:solidFill>
                  <a:schemeClr val="bg2">
                    <a:lumMod val="90000"/>
                  </a:schemeClr>
                </a:solidFill>
              </a:rPr>
              <a:t>The process for writing policies</a:t>
            </a:r>
          </a:p>
          <a:p>
            <a:pPr lvl="1"/>
            <a:r>
              <a:rPr lang="en-GB" sz="3200" i="1" dirty="0" smtClean="0">
                <a:solidFill>
                  <a:schemeClr val="bg2">
                    <a:lumMod val="90000"/>
                  </a:schemeClr>
                </a:solidFill>
              </a:rPr>
              <a:t>The oversight and governance of policies </a:t>
            </a:r>
          </a:p>
          <a:p>
            <a:pPr lvl="1"/>
            <a:r>
              <a:rPr lang="en-GB" sz="3200" i="1" dirty="0" smtClean="0">
                <a:solidFill>
                  <a:schemeClr val="bg2">
                    <a:lumMod val="90000"/>
                  </a:schemeClr>
                </a:solidFill>
              </a:rPr>
              <a:t>The communication of policies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813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Policy best practice = standardisation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3600" dirty="0" smtClean="0"/>
              <a:t>Standardise….</a:t>
            </a:r>
          </a:p>
          <a:p>
            <a:pPr lvl="1"/>
            <a:r>
              <a:rPr lang="en-GB" sz="3200" dirty="0" smtClean="0"/>
              <a:t>The layout of policy document </a:t>
            </a:r>
            <a:r>
              <a:rPr lang="en-GB" sz="3200" dirty="0" smtClean="0">
                <a:sym typeface="Wingdings" panose="05000000000000000000" pitchFamily="2" charset="2"/>
              </a:rPr>
              <a:t> templates</a:t>
            </a:r>
            <a:endParaRPr lang="en-GB" sz="3200" dirty="0" smtClean="0"/>
          </a:p>
          <a:p>
            <a:pPr lvl="1"/>
            <a:r>
              <a:rPr lang="en-GB" sz="3200" i="1" dirty="0" smtClean="0">
                <a:solidFill>
                  <a:schemeClr val="bg2">
                    <a:lumMod val="90000"/>
                  </a:schemeClr>
                </a:solidFill>
              </a:rPr>
              <a:t>The process for writing policies</a:t>
            </a:r>
          </a:p>
          <a:p>
            <a:pPr lvl="1"/>
            <a:r>
              <a:rPr lang="en-GB" sz="3200" i="1" dirty="0" smtClean="0">
                <a:solidFill>
                  <a:schemeClr val="bg2">
                    <a:lumMod val="90000"/>
                  </a:schemeClr>
                </a:solidFill>
              </a:rPr>
              <a:t>The oversight and governance of policies </a:t>
            </a:r>
          </a:p>
          <a:p>
            <a:pPr lvl="1"/>
            <a:r>
              <a:rPr lang="en-GB" sz="3200" i="1" dirty="0" smtClean="0">
                <a:solidFill>
                  <a:schemeClr val="bg2">
                    <a:lumMod val="90000"/>
                  </a:schemeClr>
                </a:solidFill>
              </a:rPr>
              <a:t>The communication of policies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261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Definitions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“A course or principle of action adopted or proposed by an organization or individual</a:t>
            </a:r>
            <a:r>
              <a:rPr lang="en-GB" dirty="0" smtClean="0"/>
              <a:t>.” – Oxford</a:t>
            </a:r>
          </a:p>
          <a:p>
            <a:endParaRPr lang="en-GB" dirty="0" smtClean="0"/>
          </a:p>
          <a:p>
            <a:r>
              <a:rPr lang="en-GB" dirty="0" smtClean="0"/>
              <a:t>‘A </a:t>
            </a:r>
            <a:r>
              <a:rPr lang="en-GB" dirty="0"/>
              <a:t>set of ideas or a plan of what to do in particular situations that has been agreed to officially by a group of people, a business organization, a government, or a political </a:t>
            </a:r>
            <a:r>
              <a:rPr lang="en-GB" dirty="0" smtClean="0"/>
              <a:t>party” – Cambridg</a:t>
            </a:r>
            <a:r>
              <a:rPr lang="en-GB" dirty="0"/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423426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Policy best practice = standardisation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3600" dirty="0" smtClean="0"/>
              <a:t>Standardise….</a:t>
            </a:r>
          </a:p>
          <a:p>
            <a:pPr lvl="1"/>
            <a:r>
              <a:rPr lang="en-GB" sz="3200" i="1" dirty="0" smtClean="0">
                <a:solidFill>
                  <a:schemeClr val="bg2">
                    <a:lumMod val="90000"/>
                  </a:schemeClr>
                </a:solidFill>
              </a:rPr>
              <a:t>The layout of policy document </a:t>
            </a:r>
            <a:r>
              <a:rPr lang="en-GB" sz="3200" i="1" dirty="0" smtClean="0">
                <a:solidFill>
                  <a:schemeClr val="bg2">
                    <a:lumMod val="90000"/>
                  </a:schemeClr>
                </a:solidFill>
                <a:sym typeface="Wingdings" panose="05000000000000000000" pitchFamily="2" charset="2"/>
              </a:rPr>
              <a:t> templates </a:t>
            </a:r>
          </a:p>
          <a:p>
            <a:pPr lvl="1"/>
            <a:r>
              <a:rPr lang="en-GB" sz="3200" dirty="0" smtClean="0"/>
              <a:t>The process for writing policies</a:t>
            </a:r>
          </a:p>
          <a:p>
            <a:pPr lvl="1"/>
            <a:r>
              <a:rPr lang="en-GB" sz="3200" i="1" dirty="0" smtClean="0">
                <a:solidFill>
                  <a:schemeClr val="bg2">
                    <a:lumMod val="90000"/>
                  </a:schemeClr>
                </a:solidFill>
              </a:rPr>
              <a:t>The oversight and governance of policies </a:t>
            </a:r>
          </a:p>
          <a:p>
            <a:pPr lvl="1"/>
            <a:r>
              <a:rPr lang="en-GB" sz="3200" i="1" dirty="0" smtClean="0">
                <a:solidFill>
                  <a:schemeClr val="bg2">
                    <a:lumMod val="90000"/>
                  </a:schemeClr>
                </a:solidFill>
              </a:rPr>
              <a:t>The communication of policies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580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Policy best practice = standardisation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3600" dirty="0" smtClean="0"/>
              <a:t>Standardise….</a:t>
            </a:r>
          </a:p>
          <a:p>
            <a:pPr lvl="1"/>
            <a:r>
              <a:rPr lang="en-GB" sz="3200" i="1" dirty="0" smtClean="0">
                <a:solidFill>
                  <a:schemeClr val="bg2">
                    <a:lumMod val="90000"/>
                  </a:schemeClr>
                </a:solidFill>
              </a:rPr>
              <a:t>The layout of policy document </a:t>
            </a:r>
            <a:r>
              <a:rPr lang="en-GB" sz="3200" i="1" dirty="0" smtClean="0">
                <a:solidFill>
                  <a:schemeClr val="bg2">
                    <a:lumMod val="90000"/>
                  </a:schemeClr>
                </a:solidFill>
                <a:sym typeface="Wingdings" panose="05000000000000000000" pitchFamily="2" charset="2"/>
              </a:rPr>
              <a:t> templates </a:t>
            </a:r>
          </a:p>
          <a:p>
            <a:pPr lvl="1"/>
            <a:r>
              <a:rPr lang="en-GB" sz="3200" dirty="0" smtClean="0"/>
              <a:t>The process for writing policies </a:t>
            </a:r>
            <a:r>
              <a:rPr lang="en-GB" sz="3200" dirty="0" smtClean="0">
                <a:sym typeface="Wingdings" panose="05000000000000000000" pitchFamily="2" charset="2"/>
              </a:rPr>
              <a:t> procedures </a:t>
            </a:r>
            <a:endParaRPr lang="en-GB" sz="3200" dirty="0" smtClean="0"/>
          </a:p>
          <a:p>
            <a:pPr lvl="1"/>
            <a:r>
              <a:rPr lang="en-GB" sz="3200" i="1" dirty="0" smtClean="0">
                <a:solidFill>
                  <a:schemeClr val="bg2">
                    <a:lumMod val="90000"/>
                  </a:schemeClr>
                </a:solidFill>
              </a:rPr>
              <a:t>The oversight and governance of policies </a:t>
            </a:r>
          </a:p>
          <a:p>
            <a:pPr lvl="1"/>
            <a:r>
              <a:rPr lang="en-GB" sz="3200" i="1" dirty="0" smtClean="0">
                <a:solidFill>
                  <a:schemeClr val="bg2">
                    <a:lumMod val="90000"/>
                  </a:schemeClr>
                </a:solidFill>
              </a:rPr>
              <a:t>The communication of policies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203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Policy best practice = standardisation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2859871" cy="4351338"/>
          </a:xfrm>
        </p:spPr>
        <p:txBody>
          <a:bodyPr/>
          <a:lstStyle/>
          <a:p>
            <a:pPr marL="0" indent="0">
              <a:buNone/>
            </a:pPr>
            <a:r>
              <a:rPr lang="en-GB" sz="3600" dirty="0" smtClean="0"/>
              <a:t>Standardise….</a:t>
            </a:r>
          </a:p>
          <a:p>
            <a:pPr lvl="1"/>
            <a:r>
              <a:rPr lang="en-GB" sz="3200" i="1" dirty="0" smtClean="0">
                <a:solidFill>
                  <a:schemeClr val="bg2">
                    <a:lumMod val="90000"/>
                  </a:schemeClr>
                </a:solidFill>
              </a:rPr>
              <a:t>The layout of policy document </a:t>
            </a:r>
            <a:r>
              <a:rPr lang="en-GB" sz="3200" i="1" dirty="0" smtClean="0">
                <a:solidFill>
                  <a:schemeClr val="bg2">
                    <a:lumMod val="90000"/>
                  </a:schemeClr>
                </a:solidFill>
                <a:sym typeface="Wingdings" panose="05000000000000000000" pitchFamily="2" charset="2"/>
              </a:rPr>
              <a:t> templates </a:t>
            </a:r>
          </a:p>
          <a:p>
            <a:pPr lvl="1"/>
            <a:r>
              <a:rPr lang="en-GB" sz="3200" i="1" dirty="0" smtClean="0">
                <a:solidFill>
                  <a:schemeClr val="bg1">
                    <a:lumMod val="75000"/>
                  </a:schemeClr>
                </a:solidFill>
              </a:rPr>
              <a:t>The process for writing policies </a:t>
            </a:r>
            <a:r>
              <a:rPr lang="en-GB" sz="3200" i="1" dirty="0" smtClean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 procedures </a:t>
            </a:r>
            <a:endParaRPr lang="en-GB" sz="3200" i="1" dirty="0" smtClean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en-GB" sz="3200" dirty="0" smtClean="0"/>
              <a:t>The oversight and governance of policies </a:t>
            </a:r>
            <a:r>
              <a:rPr lang="en-GB" sz="3200" dirty="0" smtClean="0">
                <a:sym typeface="Wingdings" panose="05000000000000000000" pitchFamily="2" charset="2"/>
              </a:rPr>
              <a:t> </a:t>
            </a:r>
            <a:r>
              <a:rPr lang="en-GB" dirty="0" smtClean="0">
                <a:sym typeface="Wingdings" panose="05000000000000000000" pitchFamily="2" charset="2"/>
              </a:rPr>
              <a:t>policy review committees</a:t>
            </a:r>
            <a:endParaRPr lang="en-GB" dirty="0" smtClean="0"/>
          </a:p>
          <a:p>
            <a:pPr lvl="1"/>
            <a:r>
              <a:rPr lang="en-GB" sz="3200" i="1" dirty="0" smtClean="0">
                <a:solidFill>
                  <a:schemeClr val="bg2">
                    <a:lumMod val="90000"/>
                  </a:schemeClr>
                </a:solidFill>
              </a:rPr>
              <a:t>The communication of policies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012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Policy best practice = standardisation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2859871" cy="4351338"/>
          </a:xfrm>
        </p:spPr>
        <p:txBody>
          <a:bodyPr/>
          <a:lstStyle/>
          <a:p>
            <a:pPr marL="0" indent="0">
              <a:buNone/>
            </a:pPr>
            <a:r>
              <a:rPr lang="en-GB" sz="3600" dirty="0" smtClean="0"/>
              <a:t>Standardise….</a:t>
            </a:r>
          </a:p>
          <a:p>
            <a:pPr lvl="1"/>
            <a:r>
              <a:rPr lang="en-GB" sz="3200" i="1" dirty="0" smtClean="0">
                <a:solidFill>
                  <a:schemeClr val="bg2">
                    <a:lumMod val="90000"/>
                  </a:schemeClr>
                </a:solidFill>
              </a:rPr>
              <a:t>The layout of policy document </a:t>
            </a:r>
            <a:r>
              <a:rPr lang="en-GB" sz="3200" i="1" dirty="0" smtClean="0">
                <a:solidFill>
                  <a:schemeClr val="bg2">
                    <a:lumMod val="90000"/>
                  </a:schemeClr>
                </a:solidFill>
                <a:sym typeface="Wingdings" panose="05000000000000000000" pitchFamily="2" charset="2"/>
              </a:rPr>
              <a:t> templates </a:t>
            </a:r>
          </a:p>
          <a:p>
            <a:pPr lvl="1"/>
            <a:r>
              <a:rPr lang="en-GB" sz="3200" i="1" dirty="0" smtClean="0">
                <a:solidFill>
                  <a:schemeClr val="bg1">
                    <a:lumMod val="75000"/>
                  </a:schemeClr>
                </a:solidFill>
              </a:rPr>
              <a:t>The process for writing policies </a:t>
            </a:r>
            <a:r>
              <a:rPr lang="en-GB" sz="3200" i="1" dirty="0" smtClean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 procedures </a:t>
            </a:r>
            <a:endParaRPr lang="en-GB" sz="3200" i="1" dirty="0" smtClean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en-GB" sz="3200" i="1" dirty="0" smtClean="0">
                <a:solidFill>
                  <a:schemeClr val="bg1">
                    <a:lumMod val="75000"/>
                  </a:schemeClr>
                </a:solidFill>
              </a:rPr>
              <a:t>The oversight and governance of policies </a:t>
            </a:r>
            <a:r>
              <a:rPr lang="en-GB" sz="3200" i="1" dirty="0" smtClean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GB" i="1" dirty="0" smtClean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policy review committees</a:t>
            </a:r>
            <a:endParaRPr lang="en-GB" i="1" dirty="0" smtClean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en-GB" sz="3200" dirty="0" smtClean="0"/>
              <a:t>The communication of policies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885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Policy best practice = standardisation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2859871" cy="4351338"/>
          </a:xfrm>
        </p:spPr>
        <p:txBody>
          <a:bodyPr/>
          <a:lstStyle/>
          <a:p>
            <a:pPr marL="0" indent="0">
              <a:buNone/>
            </a:pPr>
            <a:r>
              <a:rPr lang="en-GB" sz="3600" dirty="0" smtClean="0"/>
              <a:t>Standardise….</a:t>
            </a:r>
          </a:p>
          <a:p>
            <a:pPr lvl="1"/>
            <a:r>
              <a:rPr lang="en-GB" sz="3200" i="1" dirty="0" smtClean="0">
                <a:solidFill>
                  <a:schemeClr val="bg2">
                    <a:lumMod val="90000"/>
                  </a:schemeClr>
                </a:solidFill>
              </a:rPr>
              <a:t>The layout of policy document </a:t>
            </a:r>
            <a:r>
              <a:rPr lang="en-GB" sz="3200" i="1" dirty="0" smtClean="0">
                <a:solidFill>
                  <a:schemeClr val="bg2">
                    <a:lumMod val="90000"/>
                  </a:schemeClr>
                </a:solidFill>
                <a:sym typeface="Wingdings" panose="05000000000000000000" pitchFamily="2" charset="2"/>
              </a:rPr>
              <a:t> templates </a:t>
            </a:r>
          </a:p>
          <a:p>
            <a:pPr lvl="1"/>
            <a:r>
              <a:rPr lang="en-GB" sz="3200" i="1" dirty="0" smtClean="0">
                <a:solidFill>
                  <a:schemeClr val="bg1">
                    <a:lumMod val="75000"/>
                  </a:schemeClr>
                </a:solidFill>
              </a:rPr>
              <a:t>The process for writing policies </a:t>
            </a:r>
            <a:r>
              <a:rPr lang="en-GB" sz="3200" i="1" dirty="0" smtClean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 procedures </a:t>
            </a:r>
            <a:endParaRPr lang="en-GB" sz="3200" i="1" dirty="0" smtClean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en-GB" sz="3200" i="1" dirty="0" smtClean="0">
                <a:solidFill>
                  <a:schemeClr val="bg1">
                    <a:lumMod val="75000"/>
                  </a:schemeClr>
                </a:solidFill>
              </a:rPr>
              <a:t>The oversight and governance of policies </a:t>
            </a:r>
            <a:r>
              <a:rPr lang="en-GB" sz="3200" i="1" dirty="0" smtClean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GB" i="1" dirty="0" smtClean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policy review committees</a:t>
            </a:r>
            <a:endParaRPr lang="en-GB" i="1" dirty="0" smtClean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en-GB" sz="3200" dirty="0" smtClean="0"/>
              <a:t>The communication of policies </a:t>
            </a:r>
            <a:r>
              <a:rPr lang="en-GB" sz="3200" dirty="0" smtClean="0">
                <a:sym typeface="Wingdings" panose="05000000000000000000" pitchFamily="2" charset="2"/>
              </a:rPr>
              <a:t> centralised + easy overview</a:t>
            </a:r>
            <a:endParaRPr lang="en-GB" sz="3200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421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979" y="359346"/>
            <a:ext cx="11073681" cy="611046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08249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i="1" dirty="0" smtClean="0"/>
              <a:t>Summary – Policy Landscape</a:t>
            </a:r>
            <a:endParaRPr lang="en-GB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90328"/>
          </a:xfrm>
        </p:spPr>
        <p:txBody>
          <a:bodyPr>
            <a:normAutofit/>
          </a:bodyPr>
          <a:lstStyle/>
          <a:p>
            <a:r>
              <a:rPr lang="en-GB" i="1" dirty="0"/>
              <a:t>Digital Preservation policy </a:t>
            </a:r>
            <a:r>
              <a:rPr lang="en-GB" i="1" dirty="0" smtClean="0"/>
              <a:t>sits within the wider organisational ecosystem. Good organisational policy frameworks are going to improve its chances of success. </a:t>
            </a:r>
          </a:p>
          <a:p>
            <a:pPr marL="0" indent="0">
              <a:buNone/>
            </a:pPr>
            <a:endParaRPr lang="en-GB" i="1" dirty="0"/>
          </a:p>
          <a:p>
            <a:r>
              <a:rPr lang="en-GB" i="1" dirty="0" smtClean="0"/>
              <a:t>Policy is not just a paper, it’s ongoing practice and organisational culture</a:t>
            </a:r>
          </a:p>
          <a:p>
            <a:pPr marL="0" indent="0">
              <a:buNone/>
            </a:pPr>
            <a:r>
              <a:rPr lang="en-GB" i="1" dirty="0" smtClean="0"/>
              <a:t> </a:t>
            </a:r>
          </a:p>
          <a:p>
            <a:r>
              <a:rPr lang="en-GB" i="1" dirty="0" smtClean="0"/>
              <a:t>Policy should address high level principles and ‘stand the test of time’</a:t>
            </a:r>
          </a:p>
          <a:p>
            <a:endParaRPr lang="en-GB" i="1" dirty="0"/>
          </a:p>
          <a:p>
            <a:r>
              <a:rPr lang="en-GB" i="1" dirty="0" smtClean="0"/>
              <a:t>Policy </a:t>
            </a:r>
            <a:r>
              <a:rPr lang="en-GB" i="1" dirty="0"/>
              <a:t>forms the backbone of your other documentation </a:t>
            </a:r>
          </a:p>
          <a:p>
            <a:endParaRPr lang="en-GB" i="1" dirty="0" smtClean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666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05" b="15897"/>
          <a:stretch/>
        </p:blipFill>
        <p:spPr>
          <a:xfrm>
            <a:off x="703385" y="-168584"/>
            <a:ext cx="10849708" cy="7149679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10804947" y="6448618"/>
            <a:ext cx="14962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CC BY </a:t>
            </a:r>
            <a:r>
              <a:rPr lang="en-GB" sz="1400" dirty="0" err="1" smtClean="0"/>
              <a:t>Freepik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84616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80" t="20257" r="32734" b="45384"/>
          <a:stretch/>
        </p:blipFill>
        <p:spPr>
          <a:xfrm>
            <a:off x="2456036" y="321667"/>
            <a:ext cx="7186137" cy="6977838"/>
          </a:xfrm>
          <a:prstGeom prst="rect">
            <a:avLst/>
          </a:prstGeom>
        </p:spPr>
      </p:pic>
      <p:pic>
        <p:nvPicPr>
          <p:cNvPr id="1026" name="Picture 2" descr="Cute wild rabbit cartoon illustration Free Vecto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0903" y="4901387"/>
            <a:ext cx="1830266" cy="1830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832125" y="6423876"/>
            <a:ext cx="14962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CC BY </a:t>
            </a:r>
            <a:r>
              <a:rPr lang="en-GB" sz="1400" dirty="0" err="1" smtClean="0"/>
              <a:t>Freepik</a:t>
            </a:r>
            <a:endParaRPr lang="en-GB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5398473" y="3947279"/>
            <a:ext cx="13012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>
                <a:solidFill>
                  <a:srgbClr val="FF0000"/>
                </a:solidFill>
              </a:rPr>
              <a:t>Policy</a:t>
            </a:r>
            <a:r>
              <a:rPr lang="en-GB" sz="3600" b="1" dirty="0" smtClean="0">
                <a:solidFill>
                  <a:schemeClr val="bg1"/>
                </a:solidFill>
              </a:rPr>
              <a:t> 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37969" y="2671541"/>
            <a:ext cx="27071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 smtClean="0">
                <a:solidFill>
                  <a:schemeClr val="bg1"/>
                </a:solidFill>
              </a:rPr>
              <a:t>Guidelines</a:t>
            </a:r>
            <a:endParaRPr lang="en-GB" sz="40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22728" y="1304555"/>
            <a:ext cx="23739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>
                <a:solidFill>
                  <a:schemeClr val="bg1"/>
                </a:solidFill>
              </a:rPr>
              <a:t>Procedures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68247" y="2712955"/>
            <a:ext cx="23739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>
                <a:solidFill>
                  <a:schemeClr val="bg1"/>
                </a:solidFill>
              </a:rPr>
              <a:t>Strategy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45095" y="2005342"/>
            <a:ext cx="23739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chemeClr val="bg1"/>
                </a:solidFill>
              </a:rPr>
              <a:t>Implementation plans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45095" y="988207"/>
            <a:ext cx="23739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smtClean="0">
                <a:solidFill>
                  <a:schemeClr val="bg1"/>
                </a:solidFill>
              </a:rPr>
              <a:t>Standards</a:t>
            </a:r>
            <a:endParaRPr lang="en-GB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29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80" t="20257" r="32734" b="45384"/>
          <a:stretch/>
        </p:blipFill>
        <p:spPr>
          <a:xfrm>
            <a:off x="6362398" y="1085739"/>
            <a:ext cx="3279773" cy="318470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832125" y="6423876"/>
            <a:ext cx="14962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CC BY </a:t>
            </a:r>
            <a:r>
              <a:rPr lang="en-GB" sz="1400" dirty="0" err="1" smtClean="0"/>
              <a:t>Freepik</a:t>
            </a:r>
            <a:endParaRPr lang="en-GB" sz="1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80" t="20257" r="32734" b="45384"/>
          <a:stretch/>
        </p:blipFill>
        <p:spPr>
          <a:xfrm flipH="1">
            <a:off x="2848708" y="2285998"/>
            <a:ext cx="3350242" cy="36419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80" t="20257" r="32734" b="45384"/>
          <a:stretch/>
        </p:blipFill>
        <p:spPr>
          <a:xfrm>
            <a:off x="8002284" y="4030618"/>
            <a:ext cx="2200997" cy="213719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80" t="20257" r="32734" b="45384"/>
          <a:stretch/>
        </p:blipFill>
        <p:spPr>
          <a:xfrm>
            <a:off x="383760" y="1375501"/>
            <a:ext cx="1875354" cy="182099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80" t="20257" r="32734" b="45384"/>
          <a:stretch/>
        </p:blipFill>
        <p:spPr>
          <a:xfrm flipH="1">
            <a:off x="10203281" y="861646"/>
            <a:ext cx="1336104" cy="12973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80" t="20257" r="32734" b="45384"/>
          <a:stretch/>
        </p:blipFill>
        <p:spPr>
          <a:xfrm>
            <a:off x="4042909" y="441542"/>
            <a:ext cx="961839" cy="93395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80" t="20257" r="32734" b="45384"/>
          <a:stretch/>
        </p:blipFill>
        <p:spPr>
          <a:xfrm>
            <a:off x="3314696" y="1043353"/>
            <a:ext cx="961839" cy="93395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80" t="20257" r="32734" b="45384"/>
          <a:stretch/>
        </p:blipFill>
        <p:spPr>
          <a:xfrm>
            <a:off x="5784046" y="441541"/>
            <a:ext cx="961839" cy="93395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80" t="20257" r="32734" b="45384"/>
          <a:stretch/>
        </p:blipFill>
        <p:spPr>
          <a:xfrm>
            <a:off x="8960887" y="296661"/>
            <a:ext cx="961839" cy="933959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>
            <a:off x="2115671" y="2285998"/>
            <a:ext cx="1362635" cy="654426"/>
          </a:xfrm>
          <a:prstGeom prst="line">
            <a:avLst/>
          </a:prstGeom>
          <a:ln w="5080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12" idx="1"/>
          </p:cNvCxnSpPr>
          <p:nvPr/>
        </p:nvCxnSpPr>
        <p:spPr>
          <a:xfrm flipH="1">
            <a:off x="1957047" y="1510333"/>
            <a:ext cx="1357649" cy="320416"/>
          </a:xfrm>
          <a:prstGeom prst="line">
            <a:avLst/>
          </a:prstGeom>
          <a:ln w="5080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9636074" y="1500699"/>
            <a:ext cx="661517" cy="2674801"/>
          </a:xfrm>
          <a:prstGeom prst="line">
            <a:avLst/>
          </a:prstGeom>
          <a:ln w="5080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902330" y="903407"/>
            <a:ext cx="2124110" cy="1073905"/>
          </a:xfrm>
          <a:prstGeom prst="line">
            <a:avLst/>
          </a:prstGeom>
          <a:ln w="5080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6605608" y="861646"/>
            <a:ext cx="981942" cy="513854"/>
          </a:xfrm>
          <a:prstGeom prst="line">
            <a:avLst/>
          </a:prstGeom>
          <a:ln w="5080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endCxn id="14" idx="1"/>
          </p:cNvCxnSpPr>
          <p:nvPr/>
        </p:nvCxnSpPr>
        <p:spPr>
          <a:xfrm>
            <a:off x="6605608" y="694767"/>
            <a:ext cx="2355279" cy="68874"/>
          </a:xfrm>
          <a:prstGeom prst="line">
            <a:avLst/>
          </a:prstGeom>
          <a:ln w="5080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8946724" y="763640"/>
            <a:ext cx="165579" cy="986173"/>
          </a:xfrm>
          <a:prstGeom prst="line">
            <a:avLst/>
          </a:prstGeom>
          <a:ln w="5080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6041403" y="3616018"/>
            <a:ext cx="2096459" cy="1109675"/>
          </a:xfrm>
          <a:prstGeom prst="line">
            <a:avLst/>
          </a:prstGeom>
          <a:ln w="5080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093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80" t="20257" r="32734" b="45384"/>
          <a:stretch/>
        </p:blipFill>
        <p:spPr>
          <a:xfrm>
            <a:off x="6362398" y="1085739"/>
            <a:ext cx="3279773" cy="318470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832125" y="6423876"/>
            <a:ext cx="14962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CC BY </a:t>
            </a:r>
            <a:r>
              <a:rPr lang="en-GB" sz="1400" dirty="0" err="1" smtClean="0"/>
              <a:t>Freepik</a:t>
            </a:r>
            <a:endParaRPr lang="en-GB" sz="1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80" t="20257" r="32734" b="45384"/>
          <a:stretch/>
        </p:blipFill>
        <p:spPr>
          <a:xfrm flipH="1">
            <a:off x="2848708" y="2285998"/>
            <a:ext cx="3350242" cy="36419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80" t="20257" r="32734" b="45384"/>
          <a:stretch/>
        </p:blipFill>
        <p:spPr>
          <a:xfrm>
            <a:off x="8002284" y="4030618"/>
            <a:ext cx="2200997" cy="213719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80" t="20257" r="32734" b="45384"/>
          <a:stretch/>
        </p:blipFill>
        <p:spPr>
          <a:xfrm>
            <a:off x="383760" y="1375501"/>
            <a:ext cx="1875354" cy="182099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80" t="20257" r="32734" b="45384"/>
          <a:stretch/>
        </p:blipFill>
        <p:spPr>
          <a:xfrm flipH="1">
            <a:off x="10203281" y="861646"/>
            <a:ext cx="1336104" cy="12973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80" t="20257" r="32734" b="45384"/>
          <a:stretch/>
        </p:blipFill>
        <p:spPr>
          <a:xfrm>
            <a:off x="4042909" y="441542"/>
            <a:ext cx="961839" cy="93395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80" t="20257" r="32734" b="45384"/>
          <a:stretch/>
        </p:blipFill>
        <p:spPr>
          <a:xfrm>
            <a:off x="3314696" y="1043353"/>
            <a:ext cx="961839" cy="93395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80" t="20257" r="32734" b="45384"/>
          <a:stretch/>
        </p:blipFill>
        <p:spPr>
          <a:xfrm>
            <a:off x="5784046" y="441541"/>
            <a:ext cx="961839" cy="93395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80" t="20257" r="32734" b="45384"/>
          <a:stretch/>
        </p:blipFill>
        <p:spPr>
          <a:xfrm>
            <a:off x="8960887" y="296661"/>
            <a:ext cx="961839" cy="933959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>
            <a:off x="2115671" y="2285998"/>
            <a:ext cx="1362635" cy="654426"/>
          </a:xfrm>
          <a:prstGeom prst="line">
            <a:avLst/>
          </a:prstGeom>
          <a:ln w="5080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12" idx="1"/>
          </p:cNvCxnSpPr>
          <p:nvPr/>
        </p:nvCxnSpPr>
        <p:spPr>
          <a:xfrm flipH="1">
            <a:off x="1957047" y="1510333"/>
            <a:ext cx="1357649" cy="320416"/>
          </a:xfrm>
          <a:prstGeom prst="line">
            <a:avLst/>
          </a:prstGeom>
          <a:ln w="5080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9636074" y="1500699"/>
            <a:ext cx="661517" cy="2674801"/>
          </a:xfrm>
          <a:prstGeom prst="line">
            <a:avLst/>
          </a:prstGeom>
          <a:ln w="5080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902330" y="903407"/>
            <a:ext cx="2124110" cy="1073905"/>
          </a:xfrm>
          <a:prstGeom prst="line">
            <a:avLst/>
          </a:prstGeom>
          <a:ln w="5080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6605608" y="861646"/>
            <a:ext cx="981942" cy="513854"/>
          </a:xfrm>
          <a:prstGeom prst="line">
            <a:avLst/>
          </a:prstGeom>
          <a:ln w="5080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endCxn id="14" idx="1"/>
          </p:cNvCxnSpPr>
          <p:nvPr/>
        </p:nvCxnSpPr>
        <p:spPr>
          <a:xfrm>
            <a:off x="6605608" y="694767"/>
            <a:ext cx="2355279" cy="68874"/>
          </a:xfrm>
          <a:prstGeom prst="line">
            <a:avLst/>
          </a:prstGeom>
          <a:ln w="5080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8946724" y="763640"/>
            <a:ext cx="165579" cy="986173"/>
          </a:xfrm>
          <a:prstGeom prst="line">
            <a:avLst/>
          </a:prstGeom>
          <a:ln w="5080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6041403" y="3616018"/>
            <a:ext cx="2096459" cy="1109675"/>
          </a:xfrm>
          <a:prstGeom prst="line">
            <a:avLst/>
          </a:prstGeom>
          <a:ln w="5080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/>
          <p:cNvGrpSpPr/>
          <p:nvPr/>
        </p:nvGrpSpPr>
        <p:grpSpPr>
          <a:xfrm>
            <a:off x="2143934" y="1085739"/>
            <a:ext cx="7919069" cy="5267973"/>
            <a:chOff x="2201126" y="983288"/>
            <a:chExt cx="7919069" cy="5267973"/>
          </a:xfrm>
        </p:grpSpPr>
        <p:pic>
          <p:nvPicPr>
            <p:cNvPr id="22" name="Picture 4" descr="Image result for toilet man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201126" y="2618026"/>
              <a:ext cx="327125" cy="4625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4" descr="Image result for toilet man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949410" y="1360478"/>
              <a:ext cx="327125" cy="4625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4" descr="Image result for toilet man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612984" y="983288"/>
              <a:ext cx="224661" cy="3176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4" descr="Image result for toilet man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642171" y="1170555"/>
              <a:ext cx="327125" cy="4625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6" descr="Image result for toilet man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5972" y="4579130"/>
              <a:ext cx="1182572" cy="16721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6" descr="Image result for toilet man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7375" y="2857558"/>
              <a:ext cx="710602" cy="10047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8" descr="Image result for toilet woman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3308" y="4270444"/>
              <a:ext cx="722225" cy="13328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8" descr="Image result for toilet woman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0468" y="2643373"/>
              <a:ext cx="272225" cy="5023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8" descr="Image result for toilet woman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18397" y="1281290"/>
              <a:ext cx="301798" cy="5569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064280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832125" y="6423876"/>
            <a:ext cx="14962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CC BY </a:t>
            </a:r>
            <a:r>
              <a:rPr lang="en-GB" sz="1400" dirty="0" err="1" smtClean="0"/>
              <a:t>Freepik</a:t>
            </a:r>
            <a:endParaRPr lang="en-GB" sz="1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7047" y="-842683"/>
            <a:ext cx="8413376" cy="8413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73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i="1" dirty="0" smtClean="0"/>
              <a:t>Document types </a:t>
            </a:r>
            <a:endParaRPr lang="en-GB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3600" dirty="0" smtClean="0"/>
          </a:p>
          <a:p>
            <a:r>
              <a:rPr lang="en-GB" sz="3600" dirty="0" smtClean="0"/>
              <a:t>Policy</a:t>
            </a:r>
          </a:p>
          <a:p>
            <a:r>
              <a:rPr lang="en-GB" sz="3600" dirty="0" smtClean="0"/>
              <a:t>Strategy</a:t>
            </a:r>
          </a:p>
          <a:p>
            <a:r>
              <a:rPr lang="en-GB" sz="3600" dirty="0" smtClean="0"/>
              <a:t>Guidelines </a:t>
            </a:r>
          </a:p>
          <a:p>
            <a:r>
              <a:rPr lang="en-GB" sz="3600" dirty="0" smtClean="0"/>
              <a:t>Procedures</a:t>
            </a:r>
          </a:p>
          <a:p>
            <a:r>
              <a:rPr lang="en-GB" sz="3600" dirty="0" smtClean="0"/>
              <a:t>Standards</a:t>
            </a:r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78080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i="1" dirty="0" smtClean="0"/>
              <a:t>Document types </a:t>
            </a:r>
            <a:endParaRPr lang="en-GB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3600" dirty="0" smtClean="0"/>
          </a:p>
          <a:p>
            <a:r>
              <a:rPr lang="en-GB" sz="3600" i="1" dirty="0" smtClean="0"/>
              <a:t>Policy</a:t>
            </a:r>
            <a:r>
              <a:rPr lang="en-GB" sz="3600" dirty="0" smtClean="0"/>
              <a:t> </a:t>
            </a:r>
          </a:p>
          <a:p>
            <a:r>
              <a:rPr lang="en-GB" sz="3600" dirty="0" smtClean="0">
                <a:solidFill>
                  <a:schemeClr val="bg2"/>
                </a:solidFill>
              </a:rPr>
              <a:t>Strategy </a:t>
            </a:r>
          </a:p>
          <a:p>
            <a:r>
              <a:rPr lang="en-GB" sz="3600" dirty="0" smtClean="0">
                <a:solidFill>
                  <a:schemeClr val="bg2"/>
                </a:solidFill>
              </a:rPr>
              <a:t>Guidelines </a:t>
            </a:r>
          </a:p>
          <a:p>
            <a:r>
              <a:rPr lang="en-GB" sz="3600" dirty="0" smtClean="0">
                <a:solidFill>
                  <a:schemeClr val="bg2"/>
                </a:solidFill>
              </a:rPr>
              <a:t>Procedures</a:t>
            </a:r>
          </a:p>
          <a:p>
            <a:r>
              <a:rPr lang="en-GB" sz="3600" dirty="0" smtClean="0">
                <a:solidFill>
                  <a:schemeClr val="bg2"/>
                </a:solidFill>
              </a:rPr>
              <a:t>Standards </a:t>
            </a:r>
          </a:p>
          <a:p>
            <a:pPr marL="0" indent="0">
              <a:buNone/>
            </a:pPr>
            <a:endParaRPr lang="en-GB" dirty="0" smtClean="0"/>
          </a:p>
        </p:txBody>
      </p:sp>
      <p:grpSp>
        <p:nvGrpSpPr>
          <p:cNvPr id="6" name="Group 5"/>
          <p:cNvGrpSpPr/>
          <p:nvPr/>
        </p:nvGrpSpPr>
        <p:grpSpPr>
          <a:xfrm>
            <a:off x="5468470" y="365126"/>
            <a:ext cx="6418730" cy="7024516"/>
            <a:chOff x="5468470" y="833999"/>
            <a:chExt cx="6418730" cy="7764033"/>
          </a:xfrm>
        </p:grpSpPr>
        <p:sp>
          <p:nvSpPr>
            <p:cNvPr id="4" name="Rectangular Callout 3"/>
            <p:cNvSpPr/>
            <p:nvPr/>
          </p:nvSpPr>
          <p:spPr>
            <a:xfrm rot="5400000">
              <a:off x="5513923" y="788546"/>
              <a:ext cx="6327823" cy="6418729"/>
            </a:xfrm>
            <a:prstGeom prst="wedgeRectCallout">
              <a:avLst>
                <a:gd name="adj1" fmla="val -8419"/>
                <a:gd name="adj2" fmla="val 97737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611906" y="833999"/>
              <a:ext cx="6275294" cy="7764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 smtClean="0"/>
                <a:t>What should a policy do? </a:t>
              </a:r>
            </a:p>
            <a:p>
              <a:endParaRPr lang="en-GB" sz="2000" dirty="0" smtClean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2800" dirty="0" smtClean="0"/>
                <a:t>High level principles/rules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28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2800" dirty="0" smtClean="0"/>
                <a:t>Forms the basis of decision making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28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2800" dirty="0" smtClean="0"/>
                <a:t>System agnostic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2800" dirty="0" smtClean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2800" dirty="0" smtClean="0"/>
                <a:t>Stand the test of time </a:t>
              </a:r>
            </a:p>
            <a:p>
              <a:endParaRPr lang="en-GB" sz="2800" dirty="0" smtClean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2800" dirty="0" smtClean="0"/>
                <a:t>Understandable to all staff: </a:t>
              </a:r>
              <a:endParaRPr lang="en-GB" sz="2800" dirty="0"/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n-GB" sz="2800" dirty="0" smtClean="0"/>
                <a:t>Free of jargon </a:t>
              </a:r>
              <a:endParaRPr lang="en-GB" sz="2800" dirty="0"/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n-GB" sz="2800" dirty="0" smtClean="0"/>
                <a:t>Can be an advocacy </a:t>
              </a:r>
              <a:r>
                <a:rPr lang="en-GB" sz="2800" dirty="0"/>
                <a:t>&amp;</a:t>
              </a:r>
              <a:r>
                <a:rPr lang="en-GB" sz="2800" dirty="0" smtClean="0"/>
                <a:t> teaching tool</a:t>
              </a:r>
            </a:p>
            <a:p>
              <a:endParaRPr lang="en-GB" sz="2800" dirty="0"/>
            </a:p>
            <a:p>
              <a:endParaRPr lang="en-GB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4133024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1310</Words>
  <Application>Microsoft Office PowerPoint</Application>
  <PresentationFormat>Widescreen</PresentationFormat>
  <Paragraphs>249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Calibri Light</vt:lpstr>
      <vt:lpstr>Wingdings</vt:lpstr>
      <vt:lpstr>Office Theme</vt:lpstr>
      <vt:lpstr>Part 1 Introduction to the policy landscape</vt:lpstr>
      <vt:lpstr>Definitions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Document types </vt:lpstr>
      <vt:lpstr>Document types </vt:lpstr>
      <vt:lpstr>Document types </vt:lpstr>
      <vt:lpstr>Document types </vt:lpstr>
      <vt:lpstr>Document types </vt:lpstr>
      <vt:lpstr>Document types </vt:lpstr>
      <vt:lpstr>Document types </vt:lpstr>
      <vt:lpstr>Policy best practice</vt:lpstr>
      <vt:lpstr>Policy best practice from other industries</vt:lpstr>
      <vt:lpstr>Policy best practice = standardisation</vt:lpstr>
      <vt:lpstr>Policy best practice = standardisation</vt:lpstr>
      <vt:lpstr>Policy best practice = standardisation</vt:lpstr>
      <vt:lpstr>Policy best practice = standardisation</vt:lpstr>
      <vt:lpstr>Policy best practice = standardisation</vt:lpstr>
      <vt:lpstr>Policy best practice = standardisation</vt:lpstr>
      <vt:lpstr>Policy best practice = standardisation</vt:lpstr>
      <vt:lpstr>Policy best practice = standardisation</vt:lpstr>
      <vt:lpstr>PowerPoint Presentation</vt:lpstr>
      <vt:lpstr>Summary – Policy Landscape</vt:lpstr>
    </vt:vector>
  </TitlesOfParts>
  <Company>University of Oxford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 1 Introduction to the policy landscape</dc:title>
  <dc:creator>Edith Halvarsson</dc:creator>
  <cp:lastModifiedBy>Edith Halvarsson</cp:lastModifiedBy>
  <cp:revision>2</cp:revision>
  <dcterms:created xsi:type="dcterms:W3CDTF">2018-12-05T12:34:24Z</dcterms:created>
  <dcterms:modified xsi:type="dcterms:W3CDTF">2019-01-18T09:30:44Z</dcterms:modified>
</cp:coreProperties>
</file>